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Montserrat Bold" charset="0"/>
      <p:regular r:id="rId17"/>
    </p:embeddedFont>
    <p:embeddedFont>
      <p:font typeface="Open Sans" charset="0"/>
      <p:regular r:id="rId18"/>
    </p:embeddedFont>
    <p:embeddedFont>
      <p:font typeface="Anton" charset="0"/>
      <p:regular r:id="rId19"/>
    </p:embeddedFont>
    <p:embeddedFont>
      <p:font typeface="Calibri" pitchFamily="34" charset="0"/>
      <p:regular r:id="rId20"/>
      <p:bold r:id="rId21"/>
      <p:italic r:id="rId22"/>
      <p:boldItalic r:id="rId23"/>
    </p:embeddedFont>
    <p:embeddedFont>
      <p:font typeface="Open Sans Bold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42" d="100"/>
          <a:sy n="42" d="100"/>
        </p:scale>
        <p:origin x="-126" y="-30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357611" y="-1286368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43479" y="690861"/>
            <a:ext cx="1191540" cy="119154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A90E">
                    <a:alpha val="100000"/>
                  </a:srgbClr>
                </a:gs>
                <a:gs pos="100000">
                  <a:srgbClr val="FAA94A">
                    <a:alpha val="53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241813" y="8802151"/>
            <a:ext cx="3086100" cy="30861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241813" y="8440825"/>
            <a:ext cx="1191540" cy="119154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A90E">
                    <a:alpha val="100000"/>
                  </a:srgbClr>
                </a:gs>
                <a:gs pos="100000">
                  <a:srgbClr val="FAA94A">
                    <a:alpha val="53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28916" y="9058516"/>
            <a:ext cx="399568" cy="399568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A90E">
                    <a:alpha val="100000"/>
                  </a:srgbClr>
                </a:gs>
                <a:gs pos="100000">
                  <a:srgbClr val="FAA94A">
                    <a:alpha val="5300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6241813" y="1882401"/>
            <a:ext cx="712885" cy="71288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A90E">
                    <a:alpha val="100000"/>
                  </a:srgbClr>
                </a:gs>
                <a:gs pos="100000">
                  <a:srgbClr val="FAA94A">
                    <a:alpha val="53000"/>
                  </a:srgbClr>
                </a:gs>
              </a:gsLst>
              <a:lin ang="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6222762" y="633002"/>
            <a:ext cx="5189330" cy="5189330"/>
          </a:xfrm>
          <a:custGeom>
            <a:avLst/>
            <a:gdLst/>
            <a:ahLst/>
            <a:cxnLst/>
            <a:rect l="l" t="t" r="r" b="b"/>
            <a:pathLst>
              <a:path w="5189330" h="5189330">
                <a:moveTo>
                  <a:pt x="0" y="0"/>
                </a:moveTo>
                <a:lnTo>
                  <a:pt x="5189330" y="0"/>
                </a:lnTo>
                <a:lnTo>
                  <a:pt x="5189330" y="5189330"/>
                </a:lnTo>
                <a:lnTo>
                  <a:pt x="0" y="51893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2919007" y="5822332"/>
            <a:ext cx="15989576" cy="3143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791"/>
              </a:lnSpc>
            </a:pPr>
            <a:r>
              <a:rPr lang="en-US" sz="2065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TENSORFLOW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82365" y="-2165214"/>
            <a:ext cx="4164730" cy="416473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222949" y="8925787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28700" y="1997141"/>
            <a:ext cx="6928646" cy="692864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25369" r="-4289"/>
              </a:stretch>
            </a:blipFill>
            <a:ln w="1714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10" name="Group 10"/>
          <p:cNvGrpSpPr/>
          <p:nvPr/>
        </p:nvGrpSpPr>
        <p:grpSpPr>
          <a:xfrm>
            <a:off x="16837583" y="1599948"/>
            <a:ext cx="399568" cy="399568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A90E">
                    <a:alpha val="100000"/>
                  </a:srgbClr>
                </a:gs>
                <a:gs pos="100000">
                  <a:srgbClr val="FAA94A">
                    <a:alpha val="53000"/>
                  </a:srgbClr>
                </a:gs>
              </a:gsLst>
              <a:lin ang="0"/>
            </a:gra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660835" y="5246945"/>
            <a:ext cx="3789650" cy="378965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 w="1714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15" name="Group 15"/>
          <p:cNvGrpSpPr/>
          <p:nvPr/>
        </p:nvGrpSpPr>
        <p:grpSpPr>
          <a:xfrm>
            <a:off x="16241813" y="8440825"/>
            <a:ext cx="1191540" cy="119154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A90E">
                    <a:alpha val="100000"/>
                  </a:srgbClr>
                </a:gs>
                <a:gs pos="100000">
                  <a:srgbClr val="FAA94A">
                    <a:alpha val="5300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2205447" y="4670252"/>
            <a:ext cx="3429829" cy="3284061"/>
          </a:xfrm>
          <a:custGeom>
            <a:avLst/>
            <a:gdLst/>
            <a:ahLst/>
            <a:cxnLst/>
            <a:rect l="l" t="t" r="r" b="b"/>
            <a:pathLst>
              <a:path w="3429829" h="3284061">
                <a:moveTo>
                  <a:pt x="0" y="0"/>
                </a:moveTo>
                <a:lnTo>
                  <a:pt x="3429828" y="0"/>
                </a:lnTo>
                <a:lnTo>
                  <a:pt x="3429828" y="3284061"/>
                </a:lnTo>
                <a:lnTo>
                  <a:pt x="0" y="32840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890825" y="807976"/>
            <a:ext cx="1191540" cy="119154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A90E">
                    <a:alpha val="100000"/>
                  </a:srgbClr>
                </a:gs>
                <a:gs pos="100000">
                  <a:srgbClr val="FAA94A">
                    <a:alpha val="53000"/>
                  </a:srgbClr>
                </a:gs>
              </a:gsLst>
              <a:lin ang="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9144000" y="1997141"/>
            <a:ext cx="10872274" cy="2959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669"/>
              </a:lnSpc>
            </a:pPr>
            <a:r>
              <a:rPr lang="en-US" sz="972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TENSORFLOW </a:t>
            </a:r>
          </a:p>
          <a:p>
            <a:pPr algn="l">
              <a:lnSpc>
                <a:spcPts val="11669"/>
              </a:lnSpc>
            </a:pPr>
            <a:r>
              <a:rPr lang="en-US" sz="9724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Y POO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333" b="-9333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357611" y="-1286368"/>
            <a:ext cx="3086100" cy="3086100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743479" y="690861"/>
            <a:ext cx="1191540" cy="119154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A90E">
                    <a:alpha val="100000"/>
                  </a:srgbClr>
                </a:gs>
                <a:gs pos="100000">
                  <a:srgbClr val="FAA94A">
                    <a:alpha val="53000"/>
                  </a:srgbClr>
                </a:gs>
              </a:gsLst>
              <a:lin ang="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241813" y="8802151"/>
            <a:ext cx="3086100" cy="30861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241813" y="8440825"/>
            <a:ext cx="1191540" cy="119154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A90E">
                    <a:alpha val="100000"/>
                  </a:srgbClr>
                </a:gs>
                <a:gs pos="100000">
                  <a:srgbClr val="FAA94A">
                    <a:alpha val="53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28916" y="9058516"/>
            <a:ext cx="399568" cy="399568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A90E">
                    <a:alpha val="100000"/>
                  </a:srgbClr>
                </a:gs>
                <a:gs pos="100000">
                  <a:srgbClr val="FAA94A">
                    <a:alpha val="5300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6402137" y="1525959"/>
            <a:ext cx="712885" cy="712885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A90E">
                    <a:alpha val="100000"/>
                  </a:srgbClr>
                </a:gs>
                <a:gs pos="100000">
                  <a:srgbClr val="FAA94A">
                    <a:alpha val="53000"/>
                  </a:srgbClr>
                </a:gs>
              </a:gsLst>
              <a:lin ang="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6447446" y="2603833"/>
            <a:ext cx="5079333" cy="5079333"/>
          </a:xfrm>
          <a:custGeom>
            <a:avLst/>
            <a:gdLst/>
            <a:ahLst/>
            <a:cxnLst/>
            <a:rect l="l" t="t" r="r" b="b"/>
            <a:pathLst>
              <a:path w="5079333" h="5079333">
                <a:moveTo>
                  <a:pt x="0" y="0"/>
                </a:moveTo>
                <a:lnTo>
                  <a:pt x="5079334" y="0"/>
                </a:lnTo>
                <a:lnTo>
                  <a:pt x="5079334" y="5079334"/>
                </a:lnTo>
                <a:lnTo>
                  <a:pt x="0" y="5079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3031685" y="2379660"/>
            <a:ext cx="2507121" cy="2507121"/>
          </a:xfrm>
          <a:custGeom>
            <a:avLst/>
            <a:gdLst/>
            <a:ahLst/>
            <a:cxnLst/>
            <a:rect l="l" t="t" r="r" b="b"/>
            <a:pathLst>
              <a:path w="2507121" h="2507121">
                <a:moveTo>
                  <a:pt x="0" y="0"/>
                </a:moveTo>
                <a:lnTo>
                  <a:pt x="2507120" y="0"/>
                </a:lnTo>
                <a:lnTo>
                  <a:pt x="2507120" y="2507121"/>
                </a:lnTo>
                <a:lnTo>
                  <a:pt x="0" y="25071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2015184" y="4262029"/>
            <a:ext cx="4540123" cy="4540123"/>
          </a:xfrm>
          <a:custGeom>
            <a:avLst/>
            <a:gdLst/>
            <a:ahLst/>
            <a:cxnLst/>
            <a:rect l="l" t="t" r="r" b="b"/>
            <a:pathLst>
              <a:path w="4540123" h="4540123">
                <a:moveTo>
                  <a:pt x="0" y="0"/>
                </a:moveTo>
                <a:lnTo>
                  <a:pt x="4540122" y="0"/>
                </a:lnTo>
                <a:lnTo>
                  <a:pt x="4540122" y="4540122"/>
                </a:lnTo>
                <a:lnTo>
                  <a:pt x="0" y="45401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12244011" y="2000378"/>
            <a:ext cx="2647937" cy="2647937"/>
          </a:xfrm>
          <a:custGeom>
            <a:avLst/>
            <a:gdLst/>
            <a:ahLst/>
            <a:cxnLst/>
            <a:rect l="l" t="t" r="r" b="b"/>
            <a:pathLst>
              <a:path w="2647937" h="2647937">
                <a:moveTo>
                  <a:pt x="0" y="0"/>
                </a:moveTo>
                <a:lnTo>
                  <a:pt x="2647937" y="0"/>
                </a:lnTo>
                <a:lnTo>
                  <a:pt x="2647937" y="2647937"/>
                </a:lnTo>
                <a:lnTo>
                  <a:pt x="0" y="26479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6791297" y="43027"/>
            <a:ext cx="4605287" cy="4605287"/>
          </a:xfrm>
          <a:custGeom>
            <a:avLst/>
            <a:gdLst/>
            <a:ahLst/>
            <a:cxnLst/>
            <a:rect l="l" t="t" r="r" b="b"/>
            <a:pathLst>
              <a:path w="4605287" h="4605287">
                <a:moveTo>
                  <a:pt x="0" y="0"/>
                </a:moveTo>
                <a:lnTo>
                  <a:pt x="4605287" y="0"/>
                </a:lnTo>
                <a:lnTo>
                  <a:pt x="4605287" y="4605288"/>
                </a:lnTo>
                <a:lnTo>
                  <a:pt x="0" y="46052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2065790" y="5095324"/>
            <a:ext cx="3004379" cy="2827651"/>
          </a:xfrm>
          <a:custGeom>
            <a:avLst/>
            <a:gdLst/>
            <a:ahLst/>
            <a:cxnLst/>
            <a:rect l="l" t="t" r="r" b="b"/>
            <a:pathLst>
              <a:path w="3004379" h="2827651">
                <a:moveTo>
                  <a:pt x="0" y="0"/>
                </a:moveTo>
                <a:lnTo>
                  <a:pt x="3004379" y="0"/>
                </a:lnTo>
                <a:lnTo>
                  <a:pt x="3004379" y="2827651"/>
                </a:lnTo>
                <a:lnTo>
                  <a:pt x="0" y="282765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6873372" y="6509149"/>
            <a:ext cx="4227483" cy="3308005"/>
          </a:xfrm>
          <a:custGeom>
            <a:avLst/>
            <a:gdLst/>
            <a:ahLst/>
            <a:cxnLst/>
            <a:rect l="l" t="t" r="r" b="b"/>
            <a:pathLst>
              <a:path w="4227483" h="3308005">
                <a:moveTo>
                  <a:pt x="0" y="0"/>
                </a:moveTo>
                <a:lnTo>
                  <a:pt x="4227482" y="0"/>
                </a:lnTo>
                <a:lnTo>
                  <a:pt x="4227482" y="3308005"/>
                </a:lnTo>
                <a:lnTo>
                  <a:pt x="0" y="330800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66925" y="764581"/>
            <a:ext cx="6655958" cy="8757839"/>
          </a:xfrm>
          <a:custGeom>
            <a:avLst/>
            <a:gdLst/>
            <a:ahLst/>
            <a:cxnLst/>
            <a:rect l="l" t="t" r="r" b="b"/>
            <a:pathLst>
              <a:path w="6655958" h="8757839">
                <a:moveTo>
                  <a:pt x="0" y="0"/>
                </a:moveTo>
                <a:lnTo>
                  <a:pt x="6655957" y="0"/>
                </a:lnTo>
                <a:lnTo>
                  <a:pt x="6655957" y="8757838"/>
                </a:lnTo>
                <a:lnTo>
                  <a:pt x="0" y="87578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814878" y="1959244"/>
            <a:ext cx="9925208" cy="5644962"/>
          </a:xfrm>
          <a:custGeom>
            <a:avLst/>
            <a:gdLst/>
            <a:ahLst/>
            <a:cxnLst/>
            <a:rect l="l" t="t" r="r" b="b"/>
            <a:pathLst>
              <a:path w="9925208" h="5644962">
                <a:moveTo>
                  <a:pt x="0" y="0"/>
                </a:moveTo>
                <a:lnTo>
                  <a:pt x="9925208" y="0"/>
                </a:lnTo>
                <a:lnTo>
                  <a:pt x="9925208" y="5644962"/>
                </a:lnTo>
                <a:lnTo>
                  <a:pt x="0" y="5644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69616" y="387580"/>
            <a:ext cx="6911048" cy="9161442"/>
          </a:xfrm>
          <a:custGeom>
            <a:avLst/>
            <a:gdLst/>
            <a:ahLst/>
            <a:cxnLst/>
            <a:rect l="l" t="t" r="r" b="b"/>
            <a:pathLst>
              <a:path w="6911048" h="9161442">
                <a:moveTo>
                  <a:pt x="0" y="0"/>
                </a:moveTo>
                <a:lnTo>
                  <a:pt x="6911048" y="0"/>
                </a:lnTo>
                <a:lnTo>
                  <a:pt x="6911048" y="9161442"/>
                </a:lnTo>
                <a:lnTo>
                  <a:pt x="0" y="91614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788624" y="745572"/>
            <a:ext cx="7923243" cy="7718539"/>
          </a:xfrm>
          <a:custGeom>
            <a:avLst/>
            <a:gdLst/>
            <a:ahLst/>
            <a:cxnLst/>
            <a:rect l="l" t="t" r="r" b="b"/>
            <a:pathLst>
              <a:path w="7923243" h="7718539">
                <a:moveTo>
                  <a:pt x="0" y="0"/>
                </a:moveTo>
                <a:lnTo>
                  <a:pt x="7923243" y="0"/>
                </a:lnTo>
                <a:lnTo>
                  <a:pt x="7923243" y="7718539"/>
                </a:lnTo>
                <a:lnTo>
                  <a:pt x="0" y="77185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07260" y="543299"/>
            <a:ext cx="11301259" cy="2043545"/>
          </a:xfrm>
          <a:custGeom>
            <a:avLst/>
            <a:gdLst/>
            <a:ahLst/>
            <a:cxnLst/>
            <a:rect l="l" t="t" r="r" b="b"/>
            <a:pathLst>
              <a:path w="11301259" h="2043545">
                <a:moveTo>
                  <a:pt x="0" y="0"/>
                </a:moveTo>
                <a:lnTo>
                  <a:pt x="11301259" y="0"/>
                </a:lnTo>
                <a:lnTo>
                  <a:pt x="11301259" y="2043544"/>
                </a:lnTo>
                <a:lnTo>
                  <a:pt x="0" y="20435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30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796442" y="2974611"/>
            <a:ext cx="5141925" cy="6523337"/>
          </a:xfrm>
          <a:custGeom>
            <a:avLst/>
            <a:gdLst/>
            <a:ahLst/>
            <a:cxnLst/>
            <a:rect l="l" t="t" r="r" b="b"/>
            <a:pathLst>
              <a:path w="5141925" h="6523337">
                <a:moveTo>
                  <a:pt x="0" y="0"/>
                </a:moveTo>
                <a:lnTo>
                  <a:pt x="5141924" y="0"/>
                </a:lnTo>
                <a:lnTo>
                  <a:pt x="5141924" y="6523338"/>
                </a:lnTo>
                <a:lnTo>
                  <a:pt x="0" y="65233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818366" y="2821026"/>
            <a:ext cx="4663399" cy="6830508"/>
          </a:xfrm>
          <a:custGeom>
            <a:avLst/>
            <a:gdLst/>
            <a:ahLst/>
            <a:cxnLst/>
            <a:rect l="l" t="t" r="r" b="b"/>
            <a:pathLst>
              <a:path w="4663399" h="6830508">
                <a:moveTo>
                  <a:pt x="0" y="0"/>
                </a:moveTo>
                <a:lnTo>
                  <a:pt x="4663399" y="0"/>
                </a:lnTo>
                <a:lnTo>
                  <a:pt x="4663399" y="6830508"/>
                </a:lnTo>
                <a:lnTo>
                  <a:pt x="0" y="68305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40664" y="1162850"/>
            <a:ext cx="7244782" cy="7961299"/>
          </a:xfrm>
          <a:custGeom>
            <a:avLst/>
            <a:gdLst/>
            <a:ahLst/>
            <a:cxnLst/>
            <a:rect l="l" t="t" r="r" b="b"/>
            <a:pathLst>
              <a:path w="7244782" h="7961299">
                <a:moveTo>
                  <a:pt x="0" y="0"/>
                </a:moveTo>
                <a:lnTo>
                  <a:pt x="7244782" y="0"/>
                </a:lnTo>
                <a:lnTo>
                  <a:pt x="7244782" y="7961300"/>
                </a:lnTo>
                <a:lnTo>
                  <a:pt x="0" y="7961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1162850"/>
            <a:ext cx="6970166" cy="7840094"/>
          </a:xfrm>
          <a:custGeom>
            <a:avLst/>
            <a:gdLst/>
            <a:ahLst/>
            <a:cxnLst/>
            <a:rect l="l" t="t" r="r" b="b"/>
            <a:pathLst>
              <a:path w="6970166" h="7840094">
                <a:moveTo>
                  <a:pt x="0" y="0"/>
                </a:moveTo>
                <a:lnTo>
                  <a:pt x="6970166" y="0"/>
                </a:lnTo>
                <a:lnTo>
                  <a:pt x="6970166" y="7840094"/>
                </a:lnTo>
                <a:lnTo>
                  <a:pt x="0" y="78400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57611" y="-1286368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43479" y="690861"/>
            <a:ext cx="1191540" cy="119154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A90E">
                    <a:alpha val="100000"/>
                  </a:srgbClr>
                </a:gs>
                <a:gs pos="100000">
                  <a:srgbClr val="FAA94A">
                    <a:alpha val="53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551030" y="4349936"/>
            <a:ext cx="11381566" cy="11381566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9964467" y="2185400"/>
            <a:ext cx="7072900" cy="70729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40090" r="-40090"/>
              </a:stretch>
            </a:blipFill>
            <a:ln w="1714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9144000" y="7727421"/>
            <a:ext cx="1038609" cy="1038609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A90E">
                    <a:alpha val="100000"/>
                  </a:srgbClr>
                </a:gs>
                <a:gs pos="100000">
                  <a:srgbClr val="FAA94A">
                    <a:alpha val="53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6837583" y="1599948"/>
            <a:ext cx="399568" cy="39956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A90E">
                    <a:alpha val="100000"/>
                  </a:srgbClr>
                </a:gs>
                <a:gs pos="100000">
                  <a:srgbClr val="FAA94A">
                    <a:alpha val="5300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545779" y="6156451"/>
            <a:ext cx="389240" cy="38924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A90E">
                    <a:alpha val="100000"/>
                  </a:srgbClr>
                </a:gs>
                <a:gs pos="100000">
                  <a:srgbClr val="FAA94A">
                    <a:alpha val="53000"/>
                  </a:srgbClr>
                </a:gs>
              </a:gsLst>
              <a:lin ang="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545779" y="7271359"/>
            <a:ext cx="389240" cy="389240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A90E">
                    <a:alpha val="100000"/>
                  </a:srgbClr>
                </a:gs>
                <a:gs pos="100000">
                  <a:srgbClr val="FAA94A">
                    <a:alpha val="53000"/>
                  </a:srgbClr>
                </a:gs>
              </a:gsLst>
              <a:lin ang="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545779" y="8432124"/>
            <a:ext cx="389240" cy="389240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A90E">
                    <a:alpha val="100000"/>
                  </a:srgbClr>
                </a:gs>
                <a:gs pos="100000">
                  <a:srgbClr val="FAA94A">
                    <a:alpha val="53000"/>
                  </a:srgbClr>
                </a:gs>
              </a:gsLst>
              <a:lin ang="0"/>
            </a:gra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1530629" y="2518924"/>
            <a:ext cx="7038635" cy="286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75"/>
              </a:lnSpc>
            </a:pPr>
            <a:r>
              <a:rPr lang="en-US" sz="9396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QUÉ ES </a:t>
            </a:r>
          </a:p>
          <a:p>
            <a:pPr algn="l">
              <a:lnSpc>
                <a:spcPts val="11275"/>
              </a:lnSpc>
            </a:pPr>
            <a:r>
              <a:rPr lang="en-US" sz="9396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TENSORFLOW?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2126399" y="6108826"/>
            <a:ext cx="4870522" cy="414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b="1" spc="15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PROPÓSITO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126399" y="7246150"/>
            <a:ext cx="4870522" cy="414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b="1" spc="15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HISTORIA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126399" y="8384499"/>
            <a:ext cx="4870522" cy="414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b="1" spc="15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CARACTERÍSTICAS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41813" y="8440825"/>
            <a:ext cx="1191540" cy="119154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A90E">
                    <a:alpha val="100000"/>
                  </a:srgbClr>
                </a:gs>
                <a:gs pos="100000">
                  <a:srgbClr val="FAA94A">
                    <a:alpha val="53000"/>
                  </a:srgbClr>
                </a:gs>
              </a:gsLst>
              <a:lin ang="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222949" y="8925787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837583" y="1599948"/>
            <a:ext cx="399568" cy="399568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A90E">
                    <a:alpha val="100000"/>
                  </a:srgbClr>
                </a:gs>
                <a:gs pos="100000">
                  <a:srgbClr val="FAA94A">
                    <a:alpha val="53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156625" y="4611512"/>
            <a:ext cx="389240" cy="38924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A90E">
                    <a:alpha val="100000"/>
                  </a:srgbClr>
                </a:gs>
                <a:gs pos="100000">
                  <a:srgbClr val="FAA94A">
                    <a:alpha val="53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752395" y="1028700"/>
            <a:ext cx="13227254" cy="265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74"/>
              </a:lnSpc>
            </a:pPr>
            <a:r>
              <a:rPr lang="en-US" sz="8729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TENSORES, REDES NEURONALES Y DEEP LEARNING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807976" y="4563887"/>
            <a:ext cx="3288615" cy="414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b="1" spc="15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TENSORES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851182" y="5069807"/>
            <a:ext cx="6986401" cy="981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  <a:spcBef>
                <a:spcPct val="0"/>
              </a:spcBef>
            </a:pPr>
            <a:r>
              <a:rPr lang="en-US" sz="2399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Estructura de datos multidimensional que representa arrays de números.</a:t>
            </a:r>
          </a:p>
        </p:txBody>
      </p:sp>
      <p:grpSp>
        <p:nvGrpSpPr>
          <p:cNvPr id="17" name="Group 17"/>
          <p:cNvGrpSpPr/>
          <p:nvPr/>
        </p:nvGrpSpPr>
        <p:grpSpPr>
          <a:xfrm>
            <a:off x="9851283" y="4611512"/>
            <a:ext cx="389240" cy="38924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A90E">
                    <a:alpha val="100000"/>
                  </a:srgbClr>
                </a:gs>
                <a:gs pos="100000">
                  <a:srgbClr val="FAA94A">
                    <a:alpha val="53000"/>
                  </a:srgbClr>
                </a:gs>
              </a:gsLst>
              <a:lin ang="0"/>
            </a:gradFill>
          </p:spPr>
        </p:sp>
        <p:sp>
          <p:nvSpPr>
            <p:cNvPr id="19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752395" y="4586304"/>
            <a:ext cx="3875648" cy="414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b="1" spc="15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REDES NEURONALES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156625" y="5069807"/>
            <a:ext cx="7545362" cy="200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  <a:spcBef>
                <a:spcPct val="0"/>
              </a:spcBef>
            </a:pPr>
            <a:r>
              <a:rPr lang="en-US" sz="240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Modelos computacionales inspirados en el cerebro humano, compuestos por capas de nodos interconectados que procesan información y aprenden patrones complejos.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156625" y="7242807"/>
            <a:ext cx="389240" cy="389240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A90E">
                    <a:alpha val="100000"/>
                  </a:srgbClr>
                </a:gs>
                <a:gs pos="100000">
                  <a:srgbClr val="FAA94A">
                    <a:alpha val="53000"/>
                  </a:srgbClr>
                </a:gs>
              </a:gsLst>
              <a:lin ang="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2752395" y="7217599"/>
            <a:ext cx="3288615" cy="414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b="1" spc="15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GRAFOS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2156625" y="7774922"/>
            <a:ext cx="6986401" cy="2009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  <a:spcBef>
                <a:spcPct val="0"/>
              </a:spcBef>
            </a:pPr>
            <a:r>
              <a:rPr lang="en-US" sz="2399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Estructu</a:t>
            </a:r>
            <a:r>
              <a:rPr lang="en-US" sz="2399" u="none" strike="noStrik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ras matemáticas formadas por nodos conectados por aristas . En TensorFlow, los grafos representan flujos de operaciones entre tensores.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9851283" y="7265224"/>
            <a:ext cx="389240" cy="389240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A90E">
                    <a:alpha val="100000"/>
                  </a:srgbClr>
                </a:gs>
                <a:gs pos="100000">
                  <a:srgbClr val="FAA94A">
                    <a:alpha val="53000"/>
                  </a:srgbClr>
                </a:gs>
              </a:gsLst>
              <a:lin ang="0"/>
            </a:gradFill>
          </p:spPr>
        </p:sp>
        <p:sp>
          <p:nvSpPr>
            <p:cNvPr id="29" name="TextBox 2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0456536" y="7228807"/>
            <a:ext cx="5775896" cy="414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b="1" spc="15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DEEP LEARNING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851283" y="7844963"/>
            <a:ext cx="6986300" cy="2009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79"/>
              </a:lnSpc>
              <a:spcBef>
                <a:spcPct val="0"/>
              </a:spcBef>
            </a:pPr>
            <a:r>
              <a:rPr lang="en-US" sz="2399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Campo de </a:t>
            </a:r>
            <a:r>
              <a:rPr lang="en-US" sz="2399" u="none" strike="noStrike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redes neuronales profundas, caracterizadas por tener múltiples capas ocultas que permiten modelar relaciones complejas en grandes volúmenes de datos.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-1357611" y="-1286368"/>
            <a:ext cx="3086100" cy="3086100"/>
            <a:chOff x="0" y="0"/>
            <a:chExt cx="812800" cy="812800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743479" y="690861"/>
            <a:ext cx="1191540" cy="1191540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A90E">
                    <a:alpha val="100000"/>
                  </a:srgbClr>
                </a:gs>
                <a:gs pos="100000">
                  <a:srgbClr val="FAA94A">
                    <a:alpha val="53000"/>
                  </a:srgbClr>
                </a:gs>
              </a:gsLst>
              <a:lin ang="0"/>
            </a:gradFill>
          </p:spPr>
        </p:sp>
        <p:sp>
          <p:nvSpPr>
            <p:cNvPr id="37" name="TextBox 3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326628" y="1028700"/>
            <a:ext cx="9634744" cy="3829811"/>
          </a:xfrm>
          <a:custGeom>
            <a:avLst/>
            <a:gdLst/>
            <a:ahLst/>
            <a:cxnLst/>
            <a:rect l="l" t="t" r="r" b="b"/>
            <a:pathLst>
              <a:path w="9634744" h="3829811">
                <a:moveTo>
                  <a:pt x="0" y="0"/>
                </a:moveTo>
                <a:lnTo>
                  <a:pt x="9634744" y="0"/>
                </a:lnTo>
                <a:lnTo>
                  <a:pt x="9634744" y="3829811"/>
                </a:lnTo>
                <a:lnTo>
                  <a:pt x="0" y="38298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682123" y="5302773"/>
            <a:ext cx="11301259" cy="3362125"/>
          </a:xfrm>
          <a:custGeom>
            <a:avLst/>
            <a:gdLst/>
            <a:ahLst/>
            <a:cxnLst/>
            <a:rect l="l" t="t" r="r" b="b"/>
            <a:pathLst>
              <a:path w="11301259" h="3362125">
                <a:moveTo>
                  <a:pt x="0" y="0"/>
                </a:moveTo>
                <a:lnTo>
                  <a:pt x="11301259" y="0"/>
                </a:lnTo>
                <a:lnTo>
                  <a:pt x="11301259" y="3362124"/>
                </a:lnTo>
                <a:lnTo>
                  <a:pt x="0" y="33621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-1357611" y="-1286368"/>
            <a:ext cx="3086100" cy="30861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43479" y="690861"/>
            <a:ext cx="1191540" cy="119154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A90E">
                    <a:alpha val="100000"/>
                  </a:srgbClr>
                </a:gs>
                <a:gs pos="100000">
                  <a:srgbClr val="FAA94A">
                    <a:alpha val="53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222949" y="8925787"/>
            <a:ext cx="3086100" cy="30861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241813" y="8440825"/>
            <a:ext cx="1191540" cy="119154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A90E">
                    <a:alpha val="100000"/>
                  </a:srgbClr>
                </a:gs>
                <a:gs pos="100000">
                  <a:srgbClr val="FAA94A">
                    <a:alpha val="53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22949" y="8925787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837583" y="1599948"/>
            <a:ext cx="399568" cy="399568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A90E">
                    <a:alpha val="100000"/>
                  </a:srgbClr>
                </a:gs>
                <a:gs pos="100000">
                  <a:srgbClr val="FAA94A">
                    <a:alpha val="53000"/>
                  </a:srgbClr>
                </a:gs>
              </a:gsLst>
              <a:lin ang="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136487" y="3435504"/>
            <a:ext cx="10015027" cy="2867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75"/>
              </a:lnSpc>
            </a:pPr>
            <a:r>
              <a:rPr lang="en-US" sz="9396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GRAFOS, ESTADO Y PESOS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1357611" y="-1286368"/>
            <a:ext cx="3086100" cy="30861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43479" y="690861"/>
            <a:ext cx="1191540" cy="119154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A90E">
                    <a:alpha val="100000"/>
                  </a:srgbClr>
                </a:gs>
                <a:gs pos="100000">
                  <a:srgbClr val="FAA94A">
                    <a:alpha val="53000"/>
                  </a:srgbClr>
                </a:gs>
              </a:gsLst>
              <a:lin ang="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2129469" y="5771399"/>
            <a:ext cx="6665347" cy="6665347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1714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17" name="Group 17"/>
          <p:cNvGrpSpPr/>
          <p:nvPr/>
        </p:nvGrpSpPr>
        <p:grpSpPr>
          <a:xfrm>
            <a:off x="14593775" y="-294271"/>
            <a:ext cx="5765358" cy="5765358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51522" r="-51522"/>
              </a:stretch>
            </a:blipFill>
            <a:ln w="1714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19" name="Group 19"/>
          <p:cNvGrpSpPr/>
          <p:nvPr/>
        </p:nvGrpSpPr>
        <p:grpSpPr>
          <a:xfrm>
            <a:off x="16241813" y="8440825"/>
            <a:ext cx="1191540" cy="119154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A90E">
                    <a:alpha val="100000"/>
                  </a:srgbClr>
                </a:gs>
                <a:gs pos="100000">
                  <a:srgbClr val="FAA94A">
                    <a:alpha val="53000"/>
                  </a:srgbClr>
                </a:gs>
              </a:gsLst>
              <a:lin ang="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222949" y="8925787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357611" y="-1286368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43479" y="690861"/>
            <a:ext cx="1191540" cy="119154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A90E">
                    <a:alpha val="100000"/>
                  </a:srgbClr>
                </a:gs>
                <a:gs pos="100000">
                  <a:srgbClr val="FAA94A">
                    <a:alpha val="53000"/>
                  </a:srgbClr>
                </a:gs>
              </a:gsLst>
              <a:lin ang="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5724263" y="1135856"/>
            <a:ext cx="997371" cy="99737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A90E">
                    <a:alpha val="100000"/>
                  </a:srgbClr>
                </a:gs>
                <a:gs pos="100000">
                  <a:srgbClr val="FAA94A">
                    <a:alpha val="53000"/>
                  </a:srgbClr>
                </a:gs>
              </a:gsLst>
              <a:lin ang="0"/>
            </a:gra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9497154" y="4868545"/>
            <a:ext cx="389240" cy="38924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A90E">
                    <a:alpha val="100000"/>
                  </a:srgbClr>
                </a:gs>
                <a:gs pos="100000">
                  <a:srgbClr val="FAA94A">
                    <a:alpha val="53000"/>
                  </a:srgbClr>
                </a:gs>
              </a:gsLst>
              <a:lin ang="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-1357611" y="2222198"/>
            <a:ext cx="9789689" cy="9789689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44339" r="-44339"/>
              </a:stretch>
            </a:blipFill>
            <a:ln w="1714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19" name="Group 19"/>
          <p:cNvGrpSpPr/>
          <p:nvPr/>
        </p:nvGrpSpPr>
        <p:grpSpPr>
          <a:xfrm>
            <a:off x="16241813" y="8440825"/>
            <a:ext cx="1191540" cy="119154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A90E">
                    <a:alpha val="100000"/>
                  </a:srgbClr>
                </a:gs>
                <a:gs pos="100000">
                  <a:srgbClr val="FAA94A">
                    <a:alpha val="53000"/>
                  </a:srgbClr>
                </a:gs>
              </a:gsLst>
              <a:lin ang="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9497154" y="1637473"/>
            <a:ext cx="6111618" cy="2869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75"/>
              </a:lnSpc>
            </a:pPr>
            <a:r>
              <a:rPr lang="en-US" sz="9396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POSIBLES APLICACIONES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092925" y="4843336"/>
            <a:ext cx="5515848" cy="414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6"/>
              </a:lnSpc>
            </a:pPr>
            <a:r>
              <a:rPr lang="en-US" sz="2433" b="1" spc="155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Para qué lo necesitaremos?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691774" y="5671312"/>
            <a:ext cx="6531174" cy="325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9779" lvl="1" indent="-204889" algn="l">
              <a:lnSpc>
                <a:spcPts val="3777"/>
              </a:lnSpc>
              <a:buFont typeface="Arial"/>
              <a:buChar char="•"/>
            </a:pPr>
            <a:r>
              <a:rPr lang="en-US" sz="1898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Visión por computadora </a:t>
            </a:r>
          </a:p>
          <a:p>
            <a:pPr marL="409779" lvl="1" indent="-204889" algn="l">
              <a:lnSpc>
                <a:spcPts val="3777"/>
              </a:lnSpc>
              <a:buFont typeface="Arial"/>
              <a:buChar char="•"/>
            </a:pPr>
            <a:r>
              <a:rPr lang="en-US" sz="1898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Procesamiento de lenguaje natural (NLP)</a:t>
            </a:r>
          </a:p>
          <a:p>
            <a:pPr marL="409779" lvl="1" indent="-204889" algn="l">
              <a:lnSpc>
                <a:spcPts val="3777"/>
              </a:lnSpc>
              <a:buFont typeface="Arial"/>
              <a:buChar char="•"/>
            </a:pPr>
            <a:r>
              <a:rPr lang="en-US" sz="1898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Series temporales y predicción</a:t>
            </a:r>
          </a:p>
          <a:p>
            <a:pPr marL="409779" lvl="1" indent="-204889" algn="l">
              <a:lnSpc>
                <a:spcPts val="3777"/>
              </a:lnSpc>
              <a:buFont typeface="Arial"/>
              <a:buChar char="•"/>
            </a:pPr>
            <a:r>
              <a:rPr lang="en-US" sz="1898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Clasificación, regresión, clustering</a:t>
            </a:r>
          </a:p>
          <a:p>
            <a:pPr marL="409779" lvl="1" indent="-204889" algn="l">
              <a:lnSpc>
                <a:spcPts val="3777"/>
              </a:lnSpc>
              <a:buFont typeface="Arial"/>
              <a:buChar char="•"/>
            </a:pPr>
            <a:r>
              <a:rPr lang="en-US" sz="1898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Reconocimiento de voz</a:t>
            </a:r>
          </a:p>
          <a:p>
            <a:pPr marL="409779" lvl="1" indent="-204889" algn="l">
              <a:lnSpc>
                <a:spcPts val="3777"/>
              </a:lnSpc>
              <a:buFont typeface="Arial"/>
              <a:buChar char="•"/>
            </a:pPr>
            <a:r>
              <a:rPr lang="en-US" sz="1898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Detección de fraudes, diagnóstico médico, etc.</a:t>
            </a:r>
          </a:p>
          <a:p>
            <a:pPr algn="l">
              <a:lnSpc>
                <a:spcPts val="3226"/>
              </a:lnSpc>
            </a:pPr>
            <a:endParaRPr lang="en-US" sz="1898">
              <a:solidFill>
                <a:srgbClr val="FFFFFF">
                  <a:alpha val="80000"/>
                </a:srgb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515052" y="812251"/>
            <a:ext cx="6240532" cy="3837927"/>
          </a:xfrm>
          <a:custGeom>
            <a:avLst/>
            <a:gdLst/>
            <a:ahLst/>
            <a:cxnLst/>
            <a:rect l="l" t="t" r="r" b="b"/>
            <a:pathLst>
              <a:path w="6240532" h="3837927">
                <a:moveTo>
                  <a:pt x="0" y="0"/>
                </a:moveTo>
                <a:lnTo>
                  <a:pt x="6240532" y="0"/>
                </a:lnTo>
                <a:lnTo>
                  <a:pt x="6240532" y="3837927"/>
                </a:lnTo>
                <a:lnTo>
                  <a:pt x="0" y="38379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094676" y="4807472"/>
            <a:ext cx="7081284" cy="5143500"/>
          </a:xfrm>
          <a:custGeom>
            <a:avLst/>
            <a:gdLst/>
            <a:ahLst/>
            <a:cxnLst/>
            <a:rect l="l" t="t" r="r" b="b"/>
            <a:pathLst>
              <a:path w="7081284" h="5143500">
                <a:moveTo>
                  <a:pt x="0" y="0"/>
                </a:moveTo>
                <a:lnTo>
                  <a:pt x="7081284" y="0"/>
                </a:lnTo>
                <a:lnTo>
                  <a:pt x="7081284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776608" y="2350090"/>
            <a:ext cx="6870104" cy="5586821"/>
          </a:xfrm>
          <a:custGeom>
            <a:avLst/>
            <a:gdLst/>
            <a:ahLst/>
            <a:cxnLst/>
            <a:rect l="l" t="t" r="r" b="b"/>
            <a:pathLst>
              <a:path w="6870104" h="5586821">
                <a:moveTo>
                  <a:pt x="0" y="0"/>
                </a:moveTo>
                <a:lnTo>
                  <a:pt x="6870105" y="0"/>
                </a:lnTo>
                <a:lnTo>
                  <a:pt x="6870105" y="5586820"/>
                </a:lnTo>
                <a:lnTo>
                  <a:pt x="0" y="55868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851875" y="574126"/>
            <a:ext cx="6531174" cy="1703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68"/>
              </a:lnSpc>
            </a:pPr>
            <a:r>
              <a:rPr lang="en-US" sz="320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200" b="1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VISIÓN POR COMPUTADORA</a:t>
            </a:r>
            <a:r>
              <a:rPr lang="en-US" sz="320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algn="l">
              <a:lnSpc>
                <a:spcPts val="3777"/>
              </a:lnSpc>
            </a:pPr>
            <a:endParaRPr lang="en-US" sz="3200">
              <a:solidFill>
                <a:srgbClr val="FFFFFF">
                  <a:alpha val="80000"/>
                </a:srgbClr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l">
              <a:lnSpc>
                <a:spcPts val="3226"/>
              </a:lnSpc>
            </a:pPr>
            <a:endParaRPr lang="en-US" sz="3200">
              <a:solidFill>
                <a:srgbClr val="FFFFFF">
                  <a:alpha val="80000"/>
                </a:srgb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5093" y="1657264"/>
            <a:ext cx="6487799" cy="3683102"/>
          </a:xfrm>
          <a:custGeom>
            <a:avLst/>
            <a:gdLst/>
            <a:ahLst/>
            <a:cxnLst/>
            <a:rect l="l" t="t" r="r" b="b"/>
            <a:pathLst>
              <a:path w="6487799" h="3683102">
                <a:moveTo>
                  <a:pt x="0" y="0"/>
                </a:moveTo>
                <a:lnTo>
                  <a:pt x="6487798" y="0"/>
                </a:lnTo>
                <a:lnTo>
                  <a:pt x="6487798" y="3683102"/>
                </a:lnTo>
                <a:lnTo>
                  <a:pt x="0" y="36831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28" t="-799" r="-5250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931746" y="1334422"/>
            <a:ext cx="6667970" cy="3809078"/>
          </a:xfrm>
          <a:custGeom>
            <a:avLst/>
            <a:gdLst/>
            <a:ahLst/>
            <a:cxnLst/>
            <a:rect l="l" t="t" r="r" b="b"/>
            <a:pathLst>
              <a:path w="6667970" h="3809078">
                <a:moveTo>
                  <a:pt x="0" y="0"/>
                </a:moveTo>
                <a:lnTo>
                  <a:pt x="6667970" y="0"/>
                </a:lnTo>
                <a:lnTo>
                  <a:pt x="6667970" y="3809078"/>
                </a:lnTo>
                <a:lnTo>
                  <a:pt x="0" y="38090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388992" y="5728117"/>
            <a:ext cx="7523366" cy="4266823"/>
          </a:xfrm>
          <a:custGeom>
            <a:avLst/>
            <a:gdLst/>
            <a:ahLst/>
            <a:cxnLst/>
            <a:rect l="l" t="t" r="r" b="b"/>
            <a:pathLst>
              <a:path w="7523366" h="4266823">
                <a:moveTo>
                  <a:pt x="0" y="0"/>
                </a:moveTo>
                <a:lnTo>
                  <a:pt x="7523366" y="0"/>
                </a:lnTo>
                <a:lnTo>
                  <a:pt x="7523366" y="4266823"/>
                </a:lnTo>
                <a:lnTo>
                  <a:pt x="0" y="42668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15935" y="625072"/>
            <a:ext cx="8308592" cy="1032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75"/>
              </a:lnSpc>
            </a:pPr>
            <a:r>
              <a:rPr lang="en-US" sz="2399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399" b="1">
                <a:solidFill>
                  <a:srgbClr val="FFFFFF">
                    <a:alpha val="80000"/>
                  </a:srgbClr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PROCESAMIENTO DE LENGUAJE NATURAL (NLP)</a:t>
            </a:r>
          </a:p>
          <a:p>
            <a:pPr algn="l">
              <a:lnSpc>
                <a:spcPts val="3566"/>
              </a:lnSpc>
            </a:pPr>
            <a:endParaRPr lang="en-US" sz="2399" b="1">
              <a:solidFill>
                <a:srgbClr val="FFFFFF">
                  <a:alpha val="80000"/>
                </a:srgbClr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4159681" y="1737150"/>
            <a:ext cx="10628012" cy="797100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467555" y="857250"/>
            <a:ext cx="6531174" cy="5307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76"/>
              </a:lnSpc>
            </a:pPr>
            <a:r>
              <a:rPr lang="en-US" sz="240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  <a:cs typeface="Open Sans"/>
                <a:sym typeface="Open Sans"/>
              </a:rPr>
              <a:t>VISUALIZACION Y GRAFICOS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-1357611" y="-1286368"/>
            <a:ext cx="3086100" cy="30861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43479" y="690861"/>
            <a:ext cx="1191540" cy="119154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A90E">
                    <a:alpha val="100000"/>
                  </a:srgbClr>
                </a:gs>
                <a:gs pos="100000">
                  <a:srgbClr val="FAA94A">
                    <a:alpha val="53000"/>
                  </a:srgbClr>
                </a:gs>
              </a:gsLst>
              <a:lin ang="0"/>
            </a:gradFill>
          </p:spPr>
        </p:sp>
        <p:sp>
          <p:nvSpPr>
            <p:cNvPr id="9" name="TextBox 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6222949" y="8925787"/>
            <a:ext cx="3086100" cy="30861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241813" y="8440825"/>
            <a:ext cx="1191540" cy="119154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DCA90E">
                    <a:alpha val="100000"/>
                  </a:srgbClr>
                </a:gs>
                <a:gs pos="100000">
                  <a:srgbClr val="FAA94A">
                    <a:alpha val="53000"/>
                  </a:srgbClr>
                </a:gs>
              </a:gsLst>
              <a:lin ang="0"/>
            </a:gra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99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158</Words>
  <Application>Microsoft Office PowerPoint</Application>
  <PresentationFormat>Personalizado</PresentationFormat>
  <Paragraphs>29</Paragraphs>
  <Slides>15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2" baseType="lpstr">
      <vt:lpstr>Arial</vt:lpstr>
      <vt:lpstr>Montserrat Bold</vt:lpstr>
      <vt:lpstr>Open Sans</vt:lpstr>
      <vt:lpstr>Anton</vt:lpstr>
      <vt:lpstr>Calibri</vt:lpstr>
      <vt:lpstr>Open Sans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TensorFlow Grupo 12 COM 1</dc:title>
  <dc:creator>MatiPc</dc:creator>
  <cp:lastModifiedBy>MatiPc</cp:lastModifiedBy>
  <cp:revision>1</cp:revision>
  <dcterms:created xsi:type="dcterms:W3CDTF">2006-08-16T00:00:00Z</dcterms:created>
  <dcterms:modified xsi:type="dcterms:W3CDTF">2025-06-26T17:30:25Z</dcterms:modified>
  <dc:identifier>DAGqA_NYitA</dc:identifier>
</cp:coreProperties>
</file>